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91" r:id="rId34"/>
    <p:sldId id="292" r:id="rId35"/>
    <p:sldId id="293" r:id="rId36"/>
    <p:sldId id="296" r:id="rId37"/>
    <p:sldId id="297" r:id="rId38"/>
    <p:sldId id="298" r:id="rId39"/>
    <p:sldId id="294" r:id="rId40"/>
    <p:sldId id="295" r:id="rId41"/>
    <p:sldId id="299" r:id="rId42"/>
    <p:sldId id="300" r:id="rId43"/>
    <p:sldId id="301" r:id="rId44"/>
    <p:sldId id="303" r:id="rId45"/>
    <p:sldId id="304" r:id="rId46"/>
    <p:sldId id="305" r:id="rId47"/>
    <p:sldId id="306" r:id="rId48"/>
    <p:sldId id="307" r:id="rId49"/>
    <p:sldId id="308" r:id="rId50"/>
    <p:sldId id="302" r:id="rId51"/>
    <p:sldId id="309" r:id="rId52"/>
    <p:sldId id="310" r:id="rId53"/>
    <p:sldId id="311" r:id="rId54"/>
    <p:sldId id="312" r:id="rId55"/>
    <p:sldId id="315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02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088B2-0730-4684-8A8B-C9536240CD5B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B3D71-843D-4692-B54B-C035D36A4B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32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B3D71-843D-4692-B54B-C035D36A4B7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8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2111-30F5-4A8D-B7C4-B46F03AD619A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E73-C450-4EBE-93D7-DA5B8C3E94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2111-30F5-4A8D-B7C4-B46F03AD619A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E73-C450-4EBE-93D7-DA5B8C3E94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2111-30F5-4A8D-B7C4-B46F03AD619A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E73-C450-4EBE-93D7-DA5B8C3E94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2111-30F5-4A8D-B7C4-B46F03AD619A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E73-C450-4EBE-93D7-DA5B8C3E94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2111-30F5-4A8D-B7C4-B46F03AD619A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E73-C450-4EBE-93D7-DA5B8C3E94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2111-30F5-4A8D-B7C4-B46F03AD619A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E73-C450-4EBE-93D7-DA5B8C3E94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2111-30F5-4A8D-B7C4-B46F03AD619A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E73-C450-4EBE-93D7-DA5B8C3E94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2111-30F5-4A8D-B7C4-B46F03AD619A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E73-C450-4EBE-93D7-DA5B8C3E94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2111-30F5-4A8D-B7C4-B46F03AD619A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E73-C450-4EBE-93D7-DA5B8C3E94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2111-30F5-4A8D-B7C4-B46F03AD619A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E73-C450-4EBE-93D7-DA5B8C3E94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2111-30F5-4A8D-B7C4-B46F03AD619A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E73-C450-4EBE-93D7-DA5B8C3E94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02111-30F5-4A8D-B7C4-B46F03AD619A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26E73-C450-4EBE-93D7-DA5B8C3E94E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ontents &#10;• Introduction &#10;• Aims of antenatal fetal monitoring &#10;• Indications &#10;• Assessment in early pregnancy &#10;• Assessme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762000"/>
            <a:ext cx="8759825" cy="58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enatal genetic diagnosis &#10;Amniocentesis &#10;Chorion villous &#10;sampling (CVS) &#10;Cordocentesis. &#10;11/13/2014 7:44 AM 11 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390524"/>
            <a:ext cx="8074025" cy="5934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niocentesis &#10;• Aspiration of amniotic fluid from the pregnant uterus &#10;for examination. &#10;• Typically scheduled between th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14324"/>
            <a:ext cx="7467599" cy="6086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mniocentesis &#10;11/13/2014 7:44 AM 13 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771524"/>
            <a:ext cx="8077200" cy="5248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Amniocentesis &#10;• Alpha-fetoprotein: &#10;Increased levels of AFP: open body defect, &#10;such as anencephaly, myelomeningocele, o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14324"/>
            <a:ext cx="7772400" cy="5781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mniocentesis cont… &#10;• Chromosome analysis: few fetal skin cells &#10;are always present in amniotic fluid. These &#10;cells may b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847724"/>
            <a:ext cx="7543800" cy="5553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Amniocentesis cont… &#10;• Fetal fibronectin &#10;Fibronectin is a glycoprotein that plays a part &#10;in helping the placenta attach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771524"/>
            <a:ext cx="8531226" cy="5781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Amniocentesis cont… &#10;• Inborn errors of metabolism: can be detected by &#10;amniocentesis, for example: cystinosis and maple s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390524"/>
            <a:ext cx="7769225" cy="5705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horionic villus sampling &#10;• CVS is performed for prenatal diagnosis of genetic &#10;disorders. &#10;• It is carried out transcerv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466724"/>
            <a:ext cx="8378825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horionic villus sampling &#10;11/13/2014 7:44 AM 19 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533400"/>
            <a:ext cx="8226426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Fetal blood sampling (cordocentesis) &#10;• This technique is used to take a sample of fetal blood &#10;during pregnancy in order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466724"/>
            <a:ext cx="7162799" cy="5400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ntroduction &#10;• Majority of fetal deaths occur in the &#10;antepartum period. &#10;• There is progressive decline in maternal &#10;dea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466724"/>
            <a:ext cx="8455025" cy="5934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Fetal blood sampling (cordocentesis) &#10;11/13/2014 7:44 AM 21 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785812"/>
            <a:ext cx="7845425" cy="50815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Fetal blood sampling cont… &#10;All the information as obtained in amniocentesis or &#10;chorion villus sampling, could be gathere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390524"/>
            <a:ext cx="8150225" cy="5781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 descr="C:\Users\User\Desktop\midwifery\unit-12 fetal well being\assessment-of-fetal-wellbeing-23-638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533400"/>
            <a:ext cx="7924799" cy="55927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 descr="C:\Users\User\Desktop\midwifery\unit-12 fetal well being\assessment-of-fetal-wellbeing-24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04800"/>
            <a:ext cx="7772399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 descr="C:\Users\User\Desktop\midwifery\unit-12 fetal well being\assessment-of-fetal-wellbeing-25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81000"/>
            <a:ext cx="8229599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 descr="C:\Users\User\Desktop\midwifery\unit-12 fetal well being\assessment-of-fetal-wellbeing-26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04800"/>
            <a:ext cx="7848599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 descr="C:\Users\User\Desktop\midwifery\unit-12 fetal well being\assessment-of-fetal-wellbeing-27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457200"/>
            <a:ext cx="7772399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:\Users\User\Desktop\midwifery\unit-12 fetal well being\assessment-of-fetal-wellbeing-28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457200"/>
            <a:ext cx="7696199" cy="58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C:\Users\User\Desktop\midwifery\unit-12 fetal well being\assessment-of-fetal-wellbeing-29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04800"/>
            <a:ext cx="7238999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C:\Users\User\Desktop\midwifery\unit-12 fetal well being\assessment-of-fetal-wellbeing-30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81000"/>
            <a:ext cx="7791449" cy="58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Aims of antenatal fetal monitoring &#10;• To ensure satisfactory growth and well being &#10;of the fetus throughout pregnancy. &#10;•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923924"/>
            <a:ext cx="7845425" cy="5705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C:\Users\User\Desktop\midwifery\unit-12 fetal well being\assessment-of-fetal-wellbeing-31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81000"/>
            <a:ext cx="7696199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:\Users\User\Desktop\midwifery\unit-12 fetal well being\assessment-of-fetal-wellbeing-32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81000"/>
            <a:ext cx="7619999" cy="601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C:\Users\User\Desktop\midwifery\unit-12 fetal well being\assessment-of-fetal-wellbeing-34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457200"/>
            <a:ext cx="7848599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User\Desktop\midwifery\unit-12 fetal well being\assessment-of-fetal-wellbeing-35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04800"/>
            <a:ext cx="78485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C:\Users\User\Desktop\midwifery\unit-12 fetal well being\assessment-of-fetal-wellbeing-36-3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457200"/>
            <a:ext cx="69342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User\Desktop\midwifery\unit-12 fetal well being\assessment-of-fetal-wellbeing-36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04800"/>
            <a:ext cx="86105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C:\Users\User\Desktop\midwifery\unit-12 fetal well being\assessment-of-fetal-wellbeing-37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381000"/>
            <a:ext cx="7391399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Users\User\Desktop\midwifery\unit-12 fetal well being\assessment-of-fetal-wellbeing-38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609600"/>
            <a:ext cx="8077199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C:\Users\User\Desktop\midwifery\unit-12 fetal well being\assessment-of-fetal-wellbeing-39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81000"/>
            <a:ext cx="79247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:\Users\User\Desktop\midwifery\unit-12 fetal well being\assessment-of-fetal-wellbeing-40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57200"/>
            <a:ext cx="7924799" cy="58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ndications for antepartum fetal &#10;monitoring &#10;Pregnancy with obstetric &#10;complications. &#10;Pregnancy with medical &#10;complicati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381000"/>
            <a:ext cx="8074025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:\Users\User\Desktop\midwifery\unit-12 fetal well being\assessment-of-fetal-wellbeing-41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533400"/>
            <a:ext cx="8534400" cy="5486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C:\Users\User\Desktop\midwifery\unit-12 fetal well being\assessment-of-fetal-wellbeing-42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685800"/>
            <a:ext cx="85344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C:\Users\User\Desktop\midwifery\unit-12 fetal well being\assessment-of-fetal-wellbeing-43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5" y="609600"/>
            <a:ext cx="8829675" cy="5486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C:\Users\User\Desktop\midwifery\unit-12 fetal well being\assessment-of-fetal-wellbeing-44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28600"/>
            <a:ext cx="80771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C:\Users\User\Desktop\midwifery\unit-12 fetal well being\assessment-of-fetal-wellbeing-45-63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8305800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C:\Users\User\Desktop\midwifery\unit-12 fetal well being\assessment-of-fetal-wellbeing-46-63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685800"/>
            <a:ext cx="7391400" cy="54403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C:\Users\User\Desktop\midwifery\unit-12 fetal well being\assessment-of-fetal-wellbeing-47-63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914400"/>
            <a:ext cx="7391399" cy="52117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C:\Users\User\Desktop\midwifery\unit-12 fetal well being\assessment-of-fetal-wellbeing-48-63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609600"/>
            <a:ext cx="7086599" cy="5516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C:\Users\User\Desktop\midwifery\unit-12 fetal well being\assessment-of-fetal-wellbeing-49-63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457200"/>
            <a:ext cx="7696200" cy="5668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C:\Users\User\Desktop\midwifery\unit-12 fetal well being\assessment-of-fetal-wellbeing-50-63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609600"/>
            <a:ext cx="7848599" cy="5516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Assessment in early pregnancy &#10;Biochemical &#10;Cytogenetic Biophysical &#10;11/13/2014 7:44 AM 6 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314324"/>
            <a:ext cx="8607425" cy="6162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C:\Users\User\Desktop\midwifery\unit-12 fetal well being\assessment-of-fetal-wellbeing-51-63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533400"/>
            <a:ext cx="7924799" cy="55927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C:\Users\User\Desktop\midwifery\unit-12 fetal well being\assessment-of-fetal-wellbeing-52-63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457200"/>
            <a:ext cx="7848599" cy="5668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C:\Users\User\Desktop\midwifery\unit-12 fetal well being\assessment-of-fetal-wellbeing-53-63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04800"/>
            <a:ext cx="7467599" cy="58213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C:\Users\User\Desktop\midwifery\unit-12 fetal well being\assessment-of-fetal-wellbeing-54-63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609600"/>
            <a:ext cx="7772399" cy="5516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C:\Users\User\Desktop\midwifery\unit-12 fetal well being\assessment-of-fetal-wellbeing-55-63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533400"/>
            <a:ext cx="7238999" cy="55927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User\Desktop\midwifery\unit-12 fetal well being\assessment-of-fetal-wellbeing-57-63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7841" y="1600200"/>
            <a:ext cx="6028318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iochemical &#10;Maternal serum alpha fetoprotein (MSAFP) &#10;• AFP is a oncofetal protein. &#10;• It is produced by yolk sac and fet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695324"/>
            <a:ext cx="8455025" cy="5476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ternal serum alpha fetoprotein &#10;(MSAFP) &#10;MSAFP level is elevated in a number of conditions: &#10;1. Wrong gestational age &#10;2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923924"/>
            <a:ext cx="7467599" cy="562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riple test &#10;• It is a combined biochemical test which includes &#10;MSAFP, HCG and UE3(unconjugated oestriol). &#10;• It is used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381000"/>
            <a:ext cx="8378825" cy="5562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• Acetylcholine esterase : (AChE) Amniotic &#10;fluid Ache level is elevated in most cases of &#10;open neural tube defects. It ha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50" y="314324"/>
            <a:ext cx="7829550" cy="6010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</Words>
  <Application>Microsoft Office PowerPoint</Application>
  <PresentationFormat>On-screen Show (4:3)</PresentationFormat>
  <Paragraphs>1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Microsoft account</cp:lastModifiedBy>
  <cp:revision>27</cp:revision>
  <dcterms:created xsi:type="dcterms:W3CDTF">2019-12-31T04:08:54Z</dcterms:created>
  <dcterms:modified xsi:type="dcterms:W3CDTF">2020-12-14T13:00:19Z</dcterms:modified>
</cp:coreProperties>
</file>